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ppt/activeX/activeX3.xml" ContentType="application/vnd.ms-office.activeX+xml"/>
  <Override PartName="/ppt/activeX/activeX3.bin" ContentType="application/vnd.ms-office.activeX"/>
  <Override PartName="/ppt/activeX/activeX4.xml" ContentType="application/vnd.ms-office.activeX+xml"/>
  <Override PartName="/ppt/activeX/activeX4.bin" ContentType="application/vnd.ms-office.activeX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ctiveX/activeX5.xml" ContentType="application/vnd.ms-office.activeX+xml"/>
  <Override PartName="/ppt/activeX/activeX5.bin" ContentType="application/vnd.ms-office.activeX"/>
  <Override PartName="/ppt/activeX/activeX6.xml" ContentType="application/vnd.ms-office.activeX+xml"/>
  <Override PartName="/ppt/activeX/activeX6.bin" ContentType="application/vnd.ms-office.activeX"/>
  <Override PartName="/ppt/activeX/activeX7.xml" ContentType="application/vnd.ms-office.activeX+xml"/>
  <Override PartName="/ppt/activeX/activeX7.bin" ContentType="application/vnd.ms-office.activeX"/>
  <Override PartName="/ppt/activeX/activeX8.xml" ContentType="application/vnd.ms-office.activeX+xml"/>
  <Override PartName="/ppt/activeX/activeX8.bin" ContentType="application/vnd.ms-office.activeX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1" r:id="rId5"/>
    <p:sldId id="259" r:id="rId6"/>
    <p:sldId id="260" r:id="rId7"/>
    <p:sldId id="280" r:id="rId8"/>
    <p:sldId id="261" r:id="rId9"/>
    <p:sldId id="262" r:id="rId10"/>
    <p:sldId id="263" r:id="rId11"/>
    <p:sldId id="264" r:id="rId12"/>
    <p:sldId id="265" r:id="rId13"/>
    <p:sldId id="273" r:id="rId14"/>
    <p:sldId id="272" r:id="rId15"/>
    <p:sldId id="271" r:id="rId16"/>
    <p:sldId id="267" r:id="rId17"/>
    <p:sldId id="268" r:id="rId18"/>
    <p:sldId id="274" r:id="rId19"/>
    <p:sldId id="275" r:id="rId20"/>
    <p:sldId id="276" r:id="rId21"/>
    <p:sldId id="277" r:id="rId22"/>
    <p:sldId id="278" r:id="rId23"/>
    <p:sldId id="279" r:id="rId24"/>
    <p:sldId id="269" r:id="rId25"/>
    <p:sldId id="284" r:id="rId26"/>
    <p:sldId id="282" r:id="rId27"/>
    <p:sldId id="283" r:id="rId28"/>
    <p:sldId id="27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2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activeX1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2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3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4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5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6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7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activeX/activeX8.xml><?xml version="1.0" encoding="utf-8"?>
<ax:ocx xmlns:ax="http://schemas.microsoft.com/office/2006/activeX" xmlns:r="http://schemas.openxmlformats.org/officeDocument/2006/relationships" ax:classid="{5512D118-5CC6-11CF-8D67-00AA00BDCE1D}" ax:persistence="persistStream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32DF3-9E22-4173-960C-022D1507D306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4236C-6746-4E16-977A-34DA257B03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15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2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https://www.sitesbay.com/cprogramming/c-features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132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https://data-flair.training/blogs/applications-of-c/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72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 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982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 3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24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 : 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4236C-6746-4E16-977A-34DA257B0398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58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graphicFrame>
        <p:nvGraphicFramePr>
          <p:cNvPr id="1026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8/30/2021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8/30/2021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44" cy="78579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8/30/2021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8/30/2021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8/30/2021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8/30/2021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8/30/2021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277FF9-3AED-4FBA-927B-0E1C29D1512B}" type="datetimeFigureOut">
              <a:rPr lang="en-US" smtClean="0"/>
              <a:pPr/>
              <a:t>8/30/2021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923A38-DFAC-48EE-8299-5225B27F36F3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>
            <a:spLocks/>
          </p:cNvSpPr>
          <p:nvPr userDrawn="1"/>
        </p:nvSpPr>
        <p:spPr bwMode="auto">
          <a:xfrm>
            <a:off x="0" y="6492875"/>
            <a:ext cx="3500430" cy="3651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© LPU :: CSE101 C Programming </a:t>
            </a:r>
            <a:endParaRPr kumimoji="0" lang="en-I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aphicFrame>
        <p:nvGraphicFramePr>
          <p:cNvPr id="2050" name="Object 8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3937020" imgH="5409524" progId="">
                  <p:embed/>
                </p:oleObj>
              </mc:Choice>
              <mc:Fallback>
                <p:oleObj r:id="rId15" imgW="13937020" imgH="5409524" progId="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 userDrawn="1"/>
        </p:nvCxnSpPr>
        <p:spPr>
          <a:xfrm>
            <a:off x="0" y="838200"/>
            <a:ext cx="9144000" cy="158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openxmlformats.org/officeDocument/2006/relationships/image" Target="../media/image2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36.jpe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.xml"/><Relationship Id="rId7" Type="http://schemas.openxmlformats.org/officeDocument/2006/relationships/image" Target="../media/image56.wmf"/><Relationship Id="rId2" Type="http://schemas.openxmlformats.org/officeDocument/2006/relationships/control" Target="../activeX/activeX2.xml"/><Relationship Id="rId1" Type="http://schemas.openxmlformats.org/officeDocument/2006/relationships/control" Target="../activeX/activeX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7.xml"/><Relationship Id="rId7" Type="http://schemas.openxmlformats.org/officeDocument/2006/relationships/image" Target="../media/image56.wmf"/><Relationship Id="rId2" Type="http://schemas.openxmlformats.org/officeDocument/2006/relationships/control" Target="../activeX/activeX6.xml"/><Relationship Id="rId1" Type="http://schemas.openxmlformats.org/officeDocument/2006/relationships/control" Target="../activeX/activeX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control" Target="../activeX/activeX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CSE101%20sy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CSE101%20ip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285860"/>
            <a:ext cx="9144000" cy="1684339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  <a:t>CSE101</a:t>
            </a:r>
            <a:b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</a:b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Broadway" pitchFamily="82" charset="0"/>
                <a:ea typeface="+mj-ea"/>
                <a:cs typeface="+mj-cs"/>
              </a:rPr>
              <a:t>Computer Programming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Broadway" pitchFamily="82" charset="0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28662" y="2928934"/>
            <a:ext cx="705802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71868" y="3071810"/>
            <a:ext cx="20113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CC0000"/>
                </a:solidFill>
                <a:latin typeface="Arial Rounded MT Bold" pitchFamily="34" charset="0"/>
                <a:cs typeface="+mn-cs"/>
              </a:rPr>
              <a:t>Lecture #0</a:t>
            </a:r>
            <a:endParaRPr lang="en-IN" sz="2400" dirty="0">
              <a:solidFill>
                <a:srgbClr val="CC0000"/>
              </a:solidFill>
              <a:latin typeface="Arial Rounded MT Bold" pitchFamily="34" charset="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FAD29A-4399-4EC0-824D-B4F3D712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635385"/>
            <a:ext cx="3661166" cy="26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amond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Lets take you close to the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All of us use Computers or Laptops for different purposes.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Could you tell me which system software is most required to get our system in working mode??????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Microsoft_Windows__horizontal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104463">
            <a:off x="-482917" y="4075042"/>
            <a:ext cx="3954747" cy="830073"/>
          </a:xfrm>
          <a:prstGeom prst="rect">
            <a:avLst/>
          </a:prstGeom>
        </p:spPr>
      </p:pic>
      <p:pic>
        <p:nvPicPr>
          <p:cNvPr id="22530" name="Picture 2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027901">
            <a:off x="1332990" y="4086023"/>
            <a:ext cx="3475603" cy="1374001"/>
          </a:xfrm>
          <a:prstGeom prst="rect">
            <a:avLst/>
          </a:prstGeom>
          <a:noFill/>
        </p:spPr>
      </p:pic>
      <p:pic>
        <p:nvPicPr>
          <p:cNvPr id="22536" name="Picture 8" descr="Image result for uni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022274">
            <a:off x="4844238" y="4208063"/>
            <a:ext cx="3729503" cy="1113762"/>
          </a:xfrm>
          <a:prstGeom prst="rect">
            <a:avLst/>
          </a:prstGeom>
          <a:noFill/>
        </p:spPr>
      </p:pic>
      <p:pic>
        <p:nvPicPr>
          <p:cNvPr id="22538" name="Picture 10" descr="Image result for ubunt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080893">
            <a:off x="5746808" y="4826306"/>
            <a:ext cx="3867727" cy="955275"/>
          </a:xfrm>
          <a:prstGeom prst="rect">
            <a:avLst/>
          </a:prstGeom>
          <a:noFill/>
        </p:spPr>
      </p:pic>
      <p:pic>
        <p:nvPicPr>
          <p:cNvPr id="22540" name="Picture 12" descr="Image result for mac operating system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869236">
            <a:off x="3064946" y="3935794"/>
            <a:ext cx="4025800" cy="1159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Let’s Explore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Could you tell me which programming language is used in writing all these operating system??????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Latest version of Microsoft Windows i.e. Windows10 is still being written in C Language 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c-programm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76" y="2428868"/>
            <a:ext cx="2786050" cy="1928802"/>
          </a:xfrm>
          <a:prstGeom prst="rect">
            <a:avLst/>
          </a:prstGeom>
        </p:spPr>
      </p:pic>
      <p:pic>
        <p:nvPicPr>
          <p:cNvPr id="23554" name="Picture 2" descr="Image result for c langu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5589241"/>
            <a:ext cx="2686050" cy="1268760"/>
          </a:xfrm>
          <a:prstGeom prst="rect">
            <a:avLst/>
          </a:prstGeom>
          <a:noFill/>
        </p:spPr>
      </p:pic>
      <p:pic>
        <p:nvPicPr>
          <p:cNvPr id="23556" name="Picture 4" descr="Image result for c langu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2428868"/>
            <a:ext cx="2786082" cy="1928826"/>
          </a:xfrm>
          <a:prstGeom prst="rect">
            <a:avLst/>
          </a:prstGeom>
          <a:noFill/>
        </p:spPr>
      </p:pic>
      <p:pic>
        <p:nvPicPr>
          <p:cNvPr id="10242" name="Picture 2" descr="Image result for microsoft window 10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5500702"/>
            <a:ext cx="4667248" cy="785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Contd.....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Device drivers are also written in C language.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All these modern programming languages are influenced by C language</a:t>
            </a: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Compilers for Python and PHP language are also written in C language</a:t>
            </a: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C:\Users\Dell\Desktop\_87339208_9c5c6008-16ae-4f26-bd98-a8538bf2b71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3000372"/>
            <a:ext cx="928694" cy="1071570"/>
          </a:xfrm>
          <a:prstGeom prst="rect">
            <a:avLst/>
          </a:prstGeom>
          <a:noFill/>
        </p:spPr>
      </p:pic>
      <p:pic>
        <p:nvPicPr>
          <p:cNvPr id="5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3214686"/>
            <a:ext cx="1428761" cy="714380"/>
          </a:xfrm>
          <a:prstGeom prst="rect">
            <a:avLst/>
          </a:prstGeom>
          <a:noFill/>
        </p:spPr>
      </p:pic>
      <p:pic>
        <p:nvPicPr>
          <p:cNvPr id="6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3071810"/>
            <a:ext cx="1214446" cy="909626"/>
          </a:xfrm>
          <a:prstGeom prst="rect">
            <a:avLst/>
          </a:prstGeom>
          <a:noFill/>
        </p:spPr>
      </p:pic>
      <p:pic>
        <p:nvPicPr>
          <p:cNvPr id="7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3214686"/>
            <a:ext cx="1000165" cy="785818"/>
          </a:xfrm>
          <a:prstGeom prst="rect">
            <a:avLst/>
          </a:prstGeom>
          <a:noFill/>
        </p:spPr>
      </p:pic>
      <p:pic>
        <p:nvPicPr>
          <p:cNvPr id="8" name="Picture 21" descr="Image result for pyth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2786058"/>
            <a:ext cx="1357322" cy="1571636"/>
          </a:xfrm>
          <a:prstGeom prst="rect">
            <a:avLst/>
          </a:prstGeom>
          <a:noFill/>
        </p:spPr>
      </p:pic>
      <p:pic>
        <p:nvPicPr>
          <p:cNvPr id="9" name="Picture 25" descr="Image result for javascrip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02" y="2643182"/>
            <a:ext cx="1500198" cy="1643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Contd.....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Embedded systems are also developed with the help of C language</a:t>
            </a:r>
            <a:endParaRPr lang="en-IN" dirty="0"/>
          </a:p>
        </p:txBody>
      </p:sp>
      <p:pic>
        <p:nvPicPr>
          <p:cNvPr id="4" name="Picture 4" descr="Image result for embedded syste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285992"/>
            <a:ext cx="3857652" cy="3896230"/>
          </a:xfrm>
          <a:prstGeom prst="rect">
            <a:avLst/>
          </a:prstGeom>
          <a:noFill/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357430"/>
            <a:ext cx="4263693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Contd.....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875" y="1071563"/>
          <a:ext cx="8858250" cy="560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Git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Microsoft Excel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Oracle Database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 err="1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MySql</a:t>
                      </a: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Linux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Unix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Android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589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IN" sz="24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IN" sz="20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Google 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IN" sz="2000" b="1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2" descr="Image result for git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071546"/>
            <a:ext cx="1000132" cy="642942"/>
          </a:xfrm>
          <a:prstGeom prst="rect">
            <a:avLst/>
          </a:prstGeom>
          <a:noFill/>
        </p:spPr>
      </p:pic>
      <p:pic>
        <p:nvPicPr>
          <p:cNvPr id="6" name="Picture 4" descr="Image result for microsoft exce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1785926"/>
            <a:ext cx="928694" cy="642941"/>
          </a:xfrm>
          <a:prstGeom prst="rect">
            <a:avLst/>
          </a:prstGeom>
          <a:noFill/>
        </p:spPr>
      </p:pic>
      <p:pic>
        <p:nvPicPr>
          <p:cNvPr id="7" name="Picture 6" descr="Image result for oracl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2571744"/>
            <a:ext cx="1470543" cy="500066"/>
          </a:xfrm>
          <a:prstGeom prst="rect">
            <a:avLst/>
          </a:prstGeom>
          <a:noFill/>
        </p:spPr>
      </p:pic>
      <p:pic>
        <p:nvPicPr>
          <p:cNvPr id="8" name="Picture 8" descr="Image result for my sql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3214686"/>
            <a:ext cx="2057420" cy="642942"/>
          </a:xfrm>
          <a:prstGeom prst="rect">
            <a:avLst/>
          </a:prstGeom>
          <a:noFill/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1538" y="3929066"/>
            <a:ext cx="1668205" cy="642942"/>
          </a:xfrm>
          <a:prstGeom prst="rect">
            <a:avLst/>
          </a:prstGeom>
          <a:noFill/>
        </p:spPr>
      </p:pic>
      <p:pic>
        <p:nvPicPr>
          <p:cNvPr id="10" name="Picture 9" descr="Image result for unix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0760" y="4643446"/>
            <a:ext cx="1740060" cy="628510"/>
          </a:xfrm>
          <a:prstGeom prst="rect">
            <a:avLst/>
          </a:prstGeom>
          <a:noFill/>
        </p:spPr>
      </p:pic>
      <p:pic>
        <p:nvPicPr>
          <p:cNvPr id="11" name="Picture 10" descr="Image result for android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8728" y="5286388"/>
            <a:ext cx="1285884" cy="631952"/>
          </a:xfrm>
          <a:prstGeom prst="rect">
            <a:avLst/>
          </a:prstGeom>
          <a:noFill/>
        </p:spPr>
      </p:pic>
      <p:pic>
        <p:nvPicPr>
          <p:cNvPr id="12" name="Picture 12" descr="Related imag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57884" y="5929330"/>
            <a:ext cx="2786082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MNCs </a:t>
            </a:r>
          </a:p>
        </p:txBody>
      </p:sp>
      <p:pic>
        <p:nvPicPr>
          <p:cNvPr id="30722" name="Picture 2" descr="Image result for apple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285992"/>
            <a:ext cx="1285884" cy="1143008"/>
          </a:xfrm>
          <a:prstGeom prst="rect">
            <a:avLst/>
          </a:prstGeom>
          <a:noFill/>
        </p:spPr>
      </p:pic>
      <p:pic>
        <p:nvPicPr>
          <p:cNvPr id="30724" name="Picture 4" descr="Image result for nvidia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0438"/>
            <a:ext cx="2143140" cy="1357323"/>
          </a:xfrm>
          <a:prstGeom prst="rect">
            <a:avLst/>
          </a:prstGeom>
          <a:noFill/>
        </p:spPr>
      </p:pic>
      <p:pic>
        <p:nvPicPr>
          <p:cNvPr id="30726" name="Picture 6" descr="Image result for vmware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488" y="3143248"/>
            <a:ext cx="1714512" cy="1143008"/>
          </a:xfrm>
          <a:prstGeom prst="rect">
            <a:avLst/>
          </a:prstGeom>
          <a:noFill/>
        </p:spPr>
      </p:pic>
      <p:pic>
        <p:nvPicPr>
          <p:cNvPr id="30728" name="Picture 8" descr="Image result for AMD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6643" y="4500570"/>
            <a:ext cx="1764473" cy="1071570"/>
          </a:xfrm>
          <a:prstGeom prst="rect">
            <a:avLst/>
          </a:prstGeom>
          <a:noFill/>
        </p:spPr>
      </p:pic>
      <p:pic>
        <p:nvPicPr>
          <p:cNvPr id="30730" name="Picture 10" descr="Image result for memsql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0" y="5429264"/>
            <a:ext cx="2143140" cy="928694"/>
          </a:xfrm>
          <a:prstGeom prst="rect">
            <a:avLst/>
          </a:prstGeom>
          <a:noFill/>
        </p:spPr>
      </p:pic>
      <p:pic>
        <p:nvPicPr>
          <p:cNvPr id="30732" name="Picture 12" descr="Image result for microsoft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57290" y="1571612"/>
            <a:ext cx="2309465" cy="585754"/>
          </a:xfrm>
          <a:prstGeom prst="rect">
            <a:avLst/>
          </a:prstGeom>
          <a:noFill/>
        </p:spPr>
      </p:pic>
      <p:pic>
        <p:nvPicPr>
          <p:cNvPr id="30734" name="Picture 14" descr="Image result for amazon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14942" y="1500174"/>
            <a:ext cx="2357454" cy="863772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92867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Top rated Companies which has a dearth of C programmers</a:t>
            </a:r>
          </a:p>
        </p:txBody>
      </p:sp>
      <p:pic>
        <p:nvPicPr>
          <p:cNvPr id="16" name="Picture 6" descr="Image result for intel log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6578" y="2143116"/>
            <a:ext cx="1428760" cy="857255"/>
          </a:xfrm>
          <a:prstGeom prst="rect">
            <a:avLst/>
          </a:prstGeom>
          <a:noFill/>
        </p:spPr>
      </p:pic>
      <p:pic>
        <p:nvPicPr>
          <p:cNvPr id="18" name="Picture 4" descr="Image result for yahoo log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57752" y="5357826"/>
            <a:ext cx="2357454" cy="714356"/>
          </a:xfrm>
          <a:prstGeom prst="rect">
            <a:avLst/>
          </a:prstGeom>
          <a:noFill/>
        </p:spPr>
      </p:pic>
      <p:pic>
        <p:nvPicPr>
          <p:cNvPr id="19" name="Picture 2" descr="Image result for red hat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7224" y="4786322"/>
            <a:ext cx="1428760" cy="1080500"/>
          </a:xfrm>
          <a:prstGeom prst="rect">
            <a:avLst/>
          </a:prstGeom>
          <a:noFill/>
        </p:spPr>
      </p:pic>
      <p:pic>
        <p:nvPicPr>
          <p:cNvPr id="20" name="Picture 10" descr="Image result for Facebook 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57620" y="1428736"/>
            <a:ext cx="1214446" cy="937912"/>
          </a:xfrm>
          <a:prstGeom prst="rect">
            <a:avLst/>
          </a:prstGeom>
          <a:noFill/>
        </p:spPr>
      </p:pic>
      <p:pic>
        <p:nvPicPr>
          <p:cNvPr id="22" name="Picture 12" descr="Related imag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5984" y="2714620"/>
            <a:ext cx="4214842" cy="27146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0098" y="0"/>
            <a:ext cx="8358246" cy="785794"/>
          </a:xfrm>
        </p:spPr>
        <p:txBody>
          <a:bodyPr/>
          <a:lstStyle/>
          <a:p>
            <a:r>
              <a:rPr lang="en-IN" sz="40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Here are the Answers of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 is very a old language still, why do we study C language??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Now, we have very powerful languages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with us then why c??</a:t>
            </a:r>
          </a:p>
          <a:p>
            <a:pPr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There is no scope of this language in industry</a:t>
            </a:r>
          </a:p>
          <a:p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1714488"/>
            <a:ext cx="200026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68" y="3214686"/>
            <a:ext cx="1785950" cy="17859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0153440">
            <a:off x="7448867" y="359896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Basic Pillar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7158" y="5286388"/>
            <a:ext cx="8501122" cy="769441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295" endPos="92000" dist="101600" dir="5400000" sy="-100000" algn="bl" rotWithShape="0"/>
          </a:effectLst>
          <a:scene3d>
            <a:camera prst="perspectiveRelaxed"/>
            <a:lightRig rig="threePt" dir="t"/>
          </a:scene3d>
          <a:sp3d>
            <a:bevelT prst="slope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Scope for Experts always Exists</a:t>
            </a:r>
            <a:endParaRPr lang="en-US" sz="4400" b="1" cap="none" spc="0" dirty="0">
              <a:ln w="10541" cmpd="sng">
                <a:solidFill>
                  <a:schemeClr val="accent6">
                    <a:lumMod val="75000"/>
                  </a:scheme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History of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908720"/>
            <a:ext cx="8858312" cy="5357850"/>
          </a:xfrm>
        </p:spPr>
        <p:txBody>
          <a:bodyPr/>
          <a:lstStyle/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Guys Can you make a sentence with the word ‘</a:t>
            </a:r>
            <a:r>
              <a:rPr lang="en-IN" b="1" i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Necessity</a:t>
            </a: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’</a:t>
            </a:r>
          </a:p>
          <a:p>
            <a:pPr algn="ctr"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“Necessity is the mother of invention”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Dennis Ritchie and Ken Thompson were working on developing a new operating system </a:t>
            </a:r>
            <a:r>
              <a:rPr lang="en-IN" dirty="0" err="1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UNIX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But the programming language they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were using was not providing them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the portability feature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So Dennis Ritchie developed new</a:t>
            </a:r>
          </a:p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language </a:t>
            </a:r>
            <a:r>
              <a:rPr lang="en-IN" dirty="0" err="1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C </a:t>
            </a:r>
          </a:p>
        </p:txBody>
      </p:sp>
      <p:pic>
        <p:nvPicPr>
          <p:cNvPr id="4" name="Picture 4" descr="220px-Dennis_Ritchie_201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08" y="3717032"/>
            <a:ext cx="242889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History continued...</a:t>
            </a:r>
          </a:p>
        </p:txBody>
      </p:sp>
      <p:pic>
        <p:nvPicPr>
          <p:cNvPr id="25603" name="Content Placeholder 3" descr="Capt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196975"/>
            <a:ext cx="7429500" cy="4895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60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Why “C” name was given???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 bwMode="auto">
          <a:xfrm>
            <a:off x="142875" y="1071563"/>
            <a:ext cx="8858250" cy="535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Many of C’s principles and ideas were derived from the earlier language B. (Ken Thompson was the developer of B Language.)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BCPL and CPL are the earlier ancestors of B Language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CPL is Combined Programming Language. In 1967, BCPL Language ( Basic CPL ) was created as a scaled down version of CPL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As many of the </a:t>
            </a:r>
            <a:r>
              <a:rPr lang="en-IN" sz="2800" b="1">
                <a:solidFill>
                  <a:srgbClr val="003399"/>
                </a:solidFill>
              </a:rPr>
              <a:t>features were derived from “B” Language thats why it was named as “C”</a:t>
            </a:r>
            <a:r>
              <a:rPr lang="en-IN" sz="2800">
                <a:solidFill>
                  <a:srgbClr val="003399"/>
                </a:solidFill>
              </a:rPr>
              <a:t>.</a:t>
            </a:r>
          </a:p>
          <a:p>
            <a:pPr algn="just" eaLnBrk="1" hangingPunct="1"/>
            <a:r>
              <a:rPr lang="en-IN" sz="2800">
                <a:solidFill>
                  <a:srgbClr val="003399"/>
                </a:solidFill>
              </a:rPr>
              <a:t>After 7-8 years C++ came into existence which was first example of object oriented programming .</a:t>
            </a:r>
          </a:p>
          <a:p>
            <a:pPr eaLnBrk="1" hangingPunct="1"/>
            <a:endParaRPr lang="en-IN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0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Course Details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</a:p>
          <a:p>
            <a:pPr>
              <a:buNone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             </a:t>
            </a:r>
          </a:p>
          <a:p>
            <a:pPr>
              <a:buNone/>
              <a:defRPr/>
            </a:pPr>
            <a:endParaRPr lang="en-US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Text Book</a:t>
            </a:r>
            <a:endParaRPr lang="en-IN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“PROGRAMMING IN C”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ASHOK N. KAMTHANE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PEARSON, 2</a:t>
            </a:r>
            <a:r>
              <a:rPr lang="en-IN" sz="3200" baseline="30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Edition</a:t>
            </a:r>
            <a:endParaRPr lang="en-US" sz="3200" u="sng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solidFill>
                <a:srgbClr val="003399"/>
              </a:solidFill>
            </a:endParaRPr>
          </a:p>
        </p:txBody>
      </p:sp>
      <p:pic>
        <p:nvPicPr>
          <p:cNvPr id="4" name="Picture 7" descr="book1imag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971800"/>
            <a:ext cx="289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12523"/>
              </p:ext>
            </p:extLst>
          </p:nvPr>
        </p:nvGraphicFramePr>
        <p:xfrm>
          <a:off x="500034" y="1071546"/>
          <a:ext cx="2643206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b="1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Evolution of C...</a:t>
            </a:r>
          </a:p>
        </p:txBody>
      </p:sp>
      <p:pic>
        <p:nvPicPr>
          <p:cNvPr id="27651" name="Content Placeholder 3" descr="History_of_c_programming_Cha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928688"/>
            <a:ext cx="7143750" cy="5643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83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Language Developers</a:t>
            </a:r>
          </a:p>
        </p:txBody>
      </p:sp>
      <p:pic>
        <p:nvPicPr>
          <p:cNvPr id="28675" name="Content Placeholder 3" descr="C-Programming-Language-Invento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357313"/>
            <a:ext cx="6500813" cy="4786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908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Features of C Language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1D1C75-2773-4CD5-9456-D42E7F7054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259086"/>
            <a:ext cx="8858250" cy="49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806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286625" cy="7858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IN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Applications of C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 bwMode="auto">
          <a:xfrm>
            <a:off x="142875" y="1071563"/>
            <a:ext cx="8858250" cy="535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just" eaLnBrk="1" hangingPunct="1">
              <a:buNone/>
            </a:pPr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93679-85AC-4467-8238-2370CFC9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333"/>
            <a:ext cx="9144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66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9E27D9-7F14-4241-B02A-7E32521F39A1}"/>
              </a:ext>
            </a:extLst>
          </p:cNvPr>
          <p:cNvSpPr/>
          <p:nvPr/>
        </p:nvSpPr>
        <p:spPr>
          <a:xfrm>
            <a:off x="3347865" y="3573016"/>
            <a:ext cx="5472608" cy="30426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05E502-401C-46D9-8546-031C3905D124}"/>
              </a:ext>
            </a:extLst>
          </p:cNvPr>
          <p:cNvSpPr/>
          <p:nvPr/>
        </p:nvSpPr>
        <p:spPr>
          <a:xfrm>
            <a:off x="179511" y="928678"/>
            <a:ext cx="5723475" cy="25014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Course Contents</a:t>
            </a:r>
            <a:endParaRPr lang="en-IN" b="1" dirty="0">
              <a:solidFill>
                <a:srgbClr val="CC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FC3E3C-4DE3-4A32-84DF-3C600CA03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329054"/>
              </p:ext>
            </p:extLst>
          </p:nvPr>
        </p:nvGraphicFramePr>
        <p:xfrm>
          <a:off x="3491880" y="3599964"/>
          <a:ext cx="5483910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3910">
                  <a:extLst>
                    <a:ext uri="{9D8B030D-6E8A-4147-A177-3AD203B41FA5}">
                      <a16:colId xmlns:a16="http://schemas.microsoft.com/office/drawing/2014/main" val="1373551801"/>
                    </a:ext>
                  </a:extLst>
                </a:gridCol>
              </a:tblGrid>
              <a:tr h="459005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After</a:t>
                      </a:r>
                      <a:r>
                        <a:rPr lang="en-IN" sz="3600" b="1" baseline="0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MTE</a:t>
                      </a:r>
                      <a:endParaRPr lang="en-IN" sz="3600" b="1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505943"/>
                  </a:ext>
                </a:extLst>
              </a:tr>
              <a:tr h="615140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Arrays and Strings</a:t>
                      </a:r>
                    </a:p>
                    <a:p>
                      <a:pPr marL="457200" indent="-4572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366404"/>
                  </a:ext>
                </a:extLst>
              </a:tr>
              <a:tr h="462348"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Dynamic Memory Allocation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Derived Data Types- Structures and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Union</a:t>
                      </a:r>
                      <a:endParaRPr lang="en-US" sz="2800" dirty="0">
                        <a:solidFill>
                          <a:srgbClr val="00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01765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BB270A0-F5CC-47E2-982F-C8CD7DFB5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801809"/>
              </p:ext>
            </p:extLst>
          </p:nvPr>
        </p:nvGraphicFramePr>
        <p:xfrm>
          <a:off x="251520" y="899160"/>
          <a:ext cx="5723475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475">
                  <a:extLst>
                    <a:ext uri="{9D8B030D-6E8A-4147-A177-3AD203B41FA5}">
                      <a16:colId xmlns:a16="http://schemas.microsoft.com/office/drawing/2014/main" val="3582572855"/>
                    </a:ext>
                  </a:extLst>
                </a:gridCol>
              </a:tblGrid>
              <a:tr h="560022">
                <a:tc>
                  <a:txBody>
                    <a:bodyPr/>
                    <a:lstStyle/>
                    <a:p>
                      <a:pPr algn="ctr"/>
                      <a:r>
                        <a:rPr lang="en-IN" sz="3600" b="1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Before</a:t>
                      </a:r>
                      <a:r>
                        <a:rPr lang="en-IN" sz="3600" b="1" baseline="0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MTE</a:t>
                      </a:r>
                      <a:endParaRPr lang="en-IN" sz="3600" b="1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758588"/>
                  </a:ext>
                </a:extLst>
              </a:tr>
              <a:tr h="826699">
                <a:tc>
                  <a:txBody>
                    <a:bodyPr/>
                    <a:lstStyle/>
                    <a:p>
                      <a:pPr marL="342900" indent="-3429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 Types &amp; Operators</a:t>
                      </a:r>
                    </a:p>
                    <a:p>
                      <a:pPr marL="342900" indent="-342900" eaLnBrk="1" fontAlgn="auto" hangingPunct="1"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Control Structures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197254"/>
                  </a:ext>
                </a:extLst>
              </a:tr>
              <a:tr h="826699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User</a:t>
                      </a: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Defined Functions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800" baseline="0" dirty="0">
                          <a:solidFill>
                            <a:srgbClr val="00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Storage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8117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ADBE-442D-4ECF-9256-39273406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8A6C5-E4FE-4FC7-8D83-F988894A85FE}"/>
              </a:ext>
            </a:extLst>
          </p:cNvPr>
          <p:cNvSpPr txBox="1"/>
          <p:nvPr/>
        </p:nvSpPr>
        <p:spPr>
          <a:xfrm>
            <a:off x="871900" y="1628800"/>
            <a:ext cx="614837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 is father of C Language?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 Bjarne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Stroustrup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 James A. Gosling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 Dennis Ritchie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F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 Dr. E.F. Codd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TMLOption1" r:id="rId1" imgW="1371600" imgH="266760"/>
        </mc:Choice>
        <mc:Fallback>
          <p:control name="HTMLOption1" r:id="rId1" imgW="1371600" imgH="266760">
            <p:pic>
              <p:nvPicPr>
                <p:cNvPr id="5" name="HTMLOption1">
                  <a:extLst>
                    <a:ext uri="{FF2B5EF4-FFF2-40B4-BE49-F238E27FC236}">
                      <a16:creationId xmlns:a16="http://schemas.microsoft.com/office/drawing/2014/main" id="{FCB53D29-86DE-4448-B632-0D2662983484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Option2" r:id="rId2" imgW="1371600" imgH="266760"/>
        </mc:Choice>
        <mc:Fallback>
          <p:control name="HTMLOption2" r:id="rId2" imgW="1371600" imgH="266760">
            <p:pic>
              <p:nvPicPr>
                <p:cNvPr id="6" name="HTMLOption2">
                  <a:extLst>
                    <a:ext uri="{FF2B5EF4-FFF2-40B4-BE49-F238E27FC236}">
                      <a16:creationId xmlns:a16="http://schemas.microsoft.com/office/drawing/2014/main" id="{3F74808D-2438-4D16-9090-F651CBB5660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Option3" r:id="rId3" imgW="1371600" imgH="266760"/>
        </mc:Choice>
        <mc:Fallback>
          <p:control name="HTMLOption3" r:id="rId3" imgW="1371600" imgH="266760">
            <p:pic>
              <p:nvPicPr>
                <p:cNvPr id="7" name="HTMLOption3">
                  <a:extLst>
                    <a:ext uri="{FF2B5EF4-FFF2-40B4-BE49-F238E27FC236}">
                      <a16:creationId xmlns:a16="http://schemas.microsoft.com/office/drawing/2014/main" id="{BBD601C9-0F99-42C0-93DB-A4A36B2277E7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Option4" r:id="rId4" imgW="1371600" imgH="266760"/>
        </mc:Choice>
        <mc:Fallback>
          <p:control name="HTMLOption4" r:id="rId4" imgW="1371600" imgH="266760">
            <p:pic>
              <p:nvPicPr>
                <p:cNvPr id="8" name="HTMLOption4">
                  <a:extLst>
                    <a:ext uri="{FF2B5EF4-FFF2-40B4-BE49-F238E27FC236}">
                      <a16:creationId xmlns:a16="http://schemas.microsoft.com/office/drawing/2014/main" id="{BA92D4F2-D113-4E9F-9A56-0CB63019018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685870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A04B9-CB02-4021-BE0A-4B80E1B3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E5728-151E-4A3F-9D28-9539277FD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following statement is correct about the C language?</a:t>
            </a:r>
          </a:p>
          <a:p>
            <a:pPr marL="0" indent="0" algn="just">
              <a:buNone/>
            </a:pP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binary language with some extra features.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high-level language with some low features.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mid-level language with some high features.</a:t>
            </a:r>
          </a:p>
          <a:p>
            <a:pPr algn="just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 language is a low-level language.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131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DE6D-BCD0-4365-9A00-6420AA88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40D9-31C2-438E-A6FD-D0951892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F56F6-E6FC-4515-BE8E-B62CB37F4938}"/>
              </a:ext>
            </a:extLst>
          </p:cNvPr>
          <p:cNvSpPr txBox="1"/>
          <p:nvPr/>
        </p:nvSpPr>
        <p:spPr>
          <a:xfrm>
            <a:off x="539552" y="1700808"/>
            <a:ext cx="8352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Language developed at _________?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 AT &amp; T's Bell Laboratories of USA in 1972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B.  AT &amp; T's Bell Laboratories of USA in 1970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  Sun Microsystems in 1973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 Cambridge University in 1972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HTMLOption1" r:id="rId1" imgW="1371600" imgH="266760"/>
        </mc:Choice>
        <mc:Fallback>
          <p:control name="HTMLOption1" r:id="rId1" imgW="1371600" imgH="266760">
            <p:pic>
              <p:nvPicPr>
                <p:cNvPr id="5" name="HTMLOption1">
                  <a:extLst>
                    <a:ext uri="{FF2B5EF4-FFF2-40B4-BE49-F238E27FC236}">
                      <a16:creationId xmlns:a16="http://schemas.microsoft.com/office/drawing/2014/main" id="{23921F5F-189B-4AC6-8D23-0C9962254E9C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Option2" r:id="rId2" imgW="1371600" imgH="266760"/>
        </mc:Choice>
        <mc:Fallback>
          <p:control name="HTMLOption2" r:id="rId2" imgW="1371600" imgH="266760">
            <p:pic>
              <p:nvPicPr>
                <p:cNvPr id="6" name="HTMLOption2">
                  <a:extLst>
                    <a:ext uri="{FF2B5EF4-FFF2-40B4-BE49-F238E27FC236}">
                      <a16:creationId xmlns:a16="http://schemas.microsoft.com/office/drawing/2014/main" id="{6F148D43-AE40-4E90-893A-79B954ACF51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Option3" r:id="rId3" imgW="1371600" imgH="266760"/>
        </mc:Choice>
        <mc:Fallback>
          <p:control name="HTMLOption3" r:id="rId3" imgW="1371600" imgH="266760">
            <p:pic>
              <p:nvPicPr>
                <p:cNvPr id="7" name="HTMLOption3">
                  <a:extLst>
                    <a:ext uri="{FF2B5EF4-FFF2-40B4-BE49-F238E27FC236}">
                      <a16:creationId xmlns:a16="http://schemas.microsoft.com/office/drawing/2014/main" id="{18558B77-7CF8-4610-83B5-30EF8FDEC6D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HTMLOption4" r:id="rId4" imgW="1371600" imgH="266760"/>
        </mc:Choice>
        <mc:Fallback>
          <p:control name="HTMLOption4" r:id="rId4" imgW="1371600" imgH="266760">
            <p:pic>
              <p:nvPicPr>
                <p:cNvPr id="8" name="HTMLOption4">
                  <a:extLst>
                    <a:ext uri="{FF2B5EF4-FFF2-40B4-BE49-F238E27FC236}">
                      <a16:creationId xmlns:a16="http://schemas.microsoft.com/office/drawing/2014/main" id="{1F77629E-1D5A-45BA-83DC-DD67969011AA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875160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mage result for next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14938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2590800"/>
            <a:ext cx="44958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N" sz="48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Program Development in C</a:t>
            </a: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95400"/>
            <a:ext cx="589597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19387" y="2019300"/>
            <a:ext cx="5486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i="1" dirty="0">
                <a:solidFill>
                  <a:srgbClr val="FF0000"/>
                </a:solidFill>
                <a:latin typeface="Algerian" panose="04020705040A02060702" pitchFamily="82" charset="0"/>
              </a:rPr>
              <a:t>Basics and introduction to C</a:t>
            </a:r>
            <a:endParaRPr lang="en-IN" sz="6000" b="1" i="1" dirty="0">
              <a:solidFill>
                <a:srgbClr val="FF0000"/>
              </a:solidFill>
              <a:latin typeface="Algerian" panose="04020705040A02060702" pitchFamily="82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Reference Books</a:t>
            </a:r>
            <a:b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Arial" pitchFamily="34" charset="0"/>
              <a:buChar char="•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IN" sz="32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 HOW TO PROGRAM</a:t>
            </a: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” by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PAUL DEITEL AND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HARVEY DEITEL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PHI(Prentice Hall India)</a:t>
            </a:r>
          </a:p>
          <a:p>
            <a:pPr lvl="1">
              <a:buNone/>
              <a:defRPr/>
            </a:pPr>
            <a:endParaRPr lang="en-IN" sz="32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Arial" pitchFamily="34" charset="0"/>
              <a:buChar char="•"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IN" sz="32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PROGRAMMING IN ANSI C</a:t>
            </a: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</a:p>
          <a:p>
            <a:pPr marL="971550" lvl="1" indent="-514350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By E. BALAGURUSAMY </a:t>
            </a:r>
          </a:p>
          <a:p>
            <a:pPr lvl="1">
              <a:buNone/>
              <a:defRPr/>
            </a:pPr>
            <a:r>
              <a:rPr lang="en-IN" sz="32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McGraw Hill Education </a:t>
            </a:r>
          </a:p>
          <a:p>
            <a:endParaRPr lang="en-IN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1066800"/>
            <a:ext cx="19812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book3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962400"/>
            <a:ext cx="19812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66F4-E41B-417A-9B4F-5A0BEA79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Syllabus and Instruction Plan(IP)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JS Syllabus and Paper Dates">
            <a:hlinkClick r:id="rId2" action="ppaction://hlinkfile"/>
            <a:extLst>
              <a:ext uri="{FF2B5EF4-FFF2-40B4-BE49-F238E27FC236}">
                <a16:creationId xmlns:a16="http://schemas.microsoft.com/office/drawing/2014/main" id="{88937B18-82A6-40F1-911A-0BCD6D65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5400600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4" action="ppaction://hlinkfile"/>
            <a:extLst>
              <a:ext uri="{FF2B5EF4-FFF2-40B4-BE49-F238E27FC236}">
                <a16:creationId xmlns:a16="http://schemas.microsoft.com/office/drawing/2014/main" id="{E053CC84-67DB-4E61-A923-F7D9358A0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182"/>
          <a:stretch/>
        </p:blipFill>
        <p:spPr>
          <a:xfrm>
            <a:off x="3419872" y="4199998"/>
            <a:ext cx="5279176" cy="21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920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Course Assessment Model</a:t>
            </a:r>
            <a:br>
              <a:rPr lang="en-IN" altLang="en-US" b="1" dirty="0">
                <a:solidFill>
                  <a:srgbClr val="CC0000"/>
                </a:solidFill>
                <a:latin typeface="Times New Roman" pitchFamily="18" charset="0"/>
                <a:ea typeface="+mj-ea"/>
                <a:cs typeface="Times New Roman" pitchFamily="18" charset="0"/>
              </a:rPr>
            </a:b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Marks break up</a:t>
            </a:r>
          </a:p>
          <a:p>
            <a:pPr>
              <a:buNone/>
              <a:defRPr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Attendance						  5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Academic Task                                    	25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MTE							20</a:t>
            </a:r>
          </a:p>
          <a:p>
            <a:pPr marL="514350" indent="-514350"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ETE							50</a:t>
            </a:r>
          </a:p>
          <a:p>
            <a:pPr>
              <a:defRPr/>
            </a:pPr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Total						       100</a:t>
            </a:r>
          </a:p>
          <a:p>
            <a:pPr>
              <a:buNone/>
              <a:defRPr/>
            </a:pPr>
            <a:endParaRPr lang="en-IN" dirty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143768" y="4643446"/>
            <a:ext cx="1081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Academic Task</a:t>
            </a:r>
            <a:endParaRPr lang="en-IN" b="1" dirty="0">
              <a:solidFill>
                <a:srgbClr val="CC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35785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sz="36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Component 			                 Week</a:t>
            </a: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Online Assignment 3			   5</a:t>
            </a:r>
            <a:r>
              <a:rPr lang="en-US" baseline="30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baseline="30000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Online Assignment 2 		            9</a:t>
            </a:r>
            <a:r>
              <a:rPr lang="en-US" baseline="30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Arial" charset="0"/>
              <a:buAutoNum type="arabicPeriod"/>
              <a:defRPr/>
            </a:pP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Online Assignment 3                           11</a:t>
            </a:r>
            <a:r>
              <a:rPr lang="en-US" baseline="300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14350" indent="-514350">
              <a:buFont typeface="Arial" charset="0"/>
              <a:buAutoNum type="arabicPeriod"/>
              <a:defRPr/>
            </a:pP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Arial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Total Weeks: 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Before MTE and </a:t>
            </a:r>
            <a:r>
              <a:rPr lang="en-US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After MTE)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Mode of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785794"/>
            <a:ext cx="9541724" cy="6603646"/>
          </a:xfrm>
          <a:noFill/>
          <a:ln>
            <a:solidFill>
              <a:schemeClr val="accent1">
                <a:alpha val="1000"/>
              </a:schemeClr>
            </a:solidFill>
          </a:ln>
        </p:spPr>
        <p:txBody>
          <a:bodyPr/>
          <a:lstStyle/>
          <a:p>
            <a:endParaRPr lang="en-US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BYOD(Bring your own device)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Note: Laptops are mandatory for program implementation.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D0A53-E326-45EA-92F2-0A869DB6E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19991"/>
            <a:ext cx="8821644" cy="34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WHY C???????????????</a:t>
            </a:r>
          </a:p>
        </p:txBody>
      </p:sp>
      <p:pic>
        <p:nvPicPr>
          <p:cNvPr id="3075" name="Picture 3" descr="C:\Users\Dell\Desktop\_87339208_9c5c6008-16ae-4f26-bd98-a8538bf2b71b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857364"/>
            <a:ext cx="928694" cy="1071570"/>
          </a:xfrm>
          <a:prstGeom prst="rect">
            <a:avLst/>
          </a:prstGeom>
          <a:noFill/>
        </p:spPr>
      </p:pic>
      <p:pic>
        <p:nvPicPr>
          <p:cNvPr id="3077" name="Picture 5" descr="Image result for programming languages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1285860"/>
            <a:ext cx="1428761" cy="714380"/>
          </a:xfrm>
          <a:prstGeom prst="rect">
            <a:avLst/>
          </a:prstGeom>
          <a:noFill/>
        </p:spPr>
      </p:pic>
      <p:sp>
        <p:nvSpPr>
          <p:cNvPr id="3079" name="AutoShape 7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1" name="AutoShape 9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3" name="AutoShape 11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5" name="AutoShape 13" descr="Image result for c++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87" name="Picture 15" descr="Image result for c++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10" y="3500438"/>
            <a:ext cx="1214446" cy="909626"/>
          </a:xfrm>
          <a:prstGeom prst="rect">
            <a:avLst/>
          </a:prstGeom>
          <a:noFill/>
        </p:spPr>
      </p:pic>
      <p:pic>
        <p:nvPicPr>
          <p:cNvPr id="3089" name="Picture 17" descr="Image result for c#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8860" y="4857760"/>
            <a:ext cx="1000165" cy="785818"/>
          </a:xfrm>
          <a:prstGeom prst="rect">
            <a:avLst/>
          </a:prstGeom>
          <a:noFill/>
        </p:spPr>
      </p:pic>
      <p:pic>
        <p:nvPicPr>
          <p:cNvPr id="3091" name="Picture 19" descr="Image result for ASP.ne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4810" y="1000108"/>
            <a:ext cx="1000132" cy="1000132"/>
          </a:xfrm>
          <a:prstGeom prst="rect">
            <a:avLst/>
          </a:prstGeom>
          <a:noFill/>
        </p:spPr>
      </p:pic>
      <p:pic>
        <p:nvPicPr>
          <p:cNvPr id="3093" name="Picture 21" descr="Image result for pytho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43636" y="4643446"/>
            <a:ext cx="928694" cy="857256"/>
          </a:xfrm>
          <a:prstGeom prst="rect">
            <a:avLst/>
          </a:prstGeom>
          <a:noFill/>
        </p:spPr>
      </p:pic>
      <p:pic>
        <p:nvPicPr>
          <p:cNvPr id="3095" name="Picture 23" descr="Image result for visual basic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14810" y="5000636"/>
            <a:ext cx="928694" cy="714380"/>
          </a:xfrm>
          <a:prstGeom prst="rect">
            <a:avLst/>
          </a:prstGeom>
          <a:noFill/>
        </p:spPr>
      </p:pic>
      <p:pic>
        <p:nvPicPr>
          <p:cNvPr id="3097" name="Picture 25" descr="Image result for javascrip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72330" y="2928934"/>
            <a:ext cx="1500198" cy="1643074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143108" y="2643182"/>
            <a:ext cx="50720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If we have number of powerful programming languages available with us then why c??????</a:t>
            </a:r>
          </a:p>
        </p:txBody>
      </p:sp>
      <p:pic>
        <p:nvPicPr>
          <p:cNvPr id="3101" name="Picture 29" descr="Related imag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86512" y="1285861"/>
            <a:ext cx="857256" cy="1071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The hitch...............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Some burning questions in mind......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C is a very old language. Why are we still studying this language??????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Now, we have very powerful languages with us then, why c??</a:t>
            </a:r>
          </a:p>
          <a:p>
            <a:r>
              <a:rPr lang="en-IN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There is no scope of this language in industry</a:t>
            </a:r>
          </a:p>
        </p:txBody>
      </p:sp>
      <p:pic>
        <p:nvPicPr>
          <p:cNvPr id="7" name="Picture 6" descr="wh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3702" y="4500570"/>
            <a:ext cx="2008186" cy="1650996"/>
          </a:xfrm>
          <a:prstGeom prst="rect">
            <a:avLst/>
          </a:prstGeom>
        </p:spPr>
      </p:pic>
      <p:pic>
        <p:nvPicPr>
          <p:cNvPr id="4100" name="Picture 4" descr="Image result for why why w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4500570"/>
            <a:ext cx="5572164" cy="2000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PU1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964</TotalTime>
  <Words>824</Words>
  <Application>Microsoft Office PowerPoint</Application>
  <PresentationFormat>On-screen Show (4:3)</PresentationFormat>
  <Paragraphs>161</Paragraphs>
  <Slides>28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Algerian</vt:lpstr>
      <vt:lpstr>Arial</vt:lpstr>
      <vt:lpstr>Arial Rounded MT Bold</vt:lpstr>
      <vt:lpstr>Broadway</vt:lpstr>
      <vt:lpstr>Calibri</vt:lpstr>
      <vt:lpstr>inter-regular</vt:lpstr>
      <vt:lpstr>Times New Roman</vt:lpstr>
      <vt:lpstr>Wingdings</vt:lpstr>
      <vt:lpstr>LPU1_theme</vt:lpstr>
      <vt:lpstr>PowerPoint Presentation</vt:lpstr>
      <vt:lpstr>Course Details</vt:lpstr>
      <vt:lpstr>Reference Books </vt:lpstr>
      <vt:lpstr>Syllabus and Instruction Plan(IP)</vt:lpstr>
      <vt:lpstr>Course Assessment Model </vt:lpstr>
      <vt:lpstr>Academic Task</vt:lpstr>
      <vt:lpstr>Mode of Conduct</vt:lpstr>
      <vt:lpstr>WHY C???????????????</vt:lpstr>
      <vt:lpstr>The hitch...............</vt:lpstr>
      <vt:lpstr>Lets take you close to the reality</vt:lpstr>
      <vt:lpstr>Let’s Explore more</vt:lpstr>
      <vt:lpstr>Contd.....</vt:lpstr>
      <vt:lpstr>Contd.....</vt:lpstr>
      <vt:lpstr>Contd.....</vt:lpstr>
      <vt:lpstr>MNCs </vt:lpstr>
      <vt:lpstr> Here are the Answers of Questions</vt:lpstr>
      <vt:lpstr>History of C</vt:lpstr>
      <vt:lpstr>History continued...</vt:lpstr>
      <vt:lpstr>Why “C” name was given???</vt:lpstr>
      <vt:lpstr>Evolution of C...</vt:lpstr>
      <vt:lpstr>Language Developers</vt:lpstr>
      <vt:lpstr>Features of C Language</vt:lpstr>
      <vt:lpstr>Applications of C</vt:lpstr>
      <vt:lpstr>Course Contents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Shilpa</dc:creator>
  <cp:lastModifiedBy>shilpa9888679493@outlook.com</cp:lastModifiedBy>
  <cp:revision>50</cp:revision>
  <dcterms:created xsi:type="dcterms:W3CDTF">2017-07-29T04:29:21Z</dcterms:created>
  <dcterms:modified xsi:type="dcterms:W3CDTF">2021-08-30T18:16:35Z</dcterms:modified>
</cp:coreProperties>
</file>